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44" r:id="rId1"/>
  </p:sldMasterIdLst>
  <p:notesMasterIdLst>
    <p:notesMasterId r:id="rId5"/>
  </p:notesMasterIdLst>
  <p:sldIdLst>
    <p:sldId id="258" r:id="rId2"/>
    <p:sldId id="259" r:id="rId3"/>
    <p:sldId id="261"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autoAdjust="0"/>
    <p:restoredTop sz="73167" autoAdjust="0"/>
  </p:normalViewPr>
  <p:slideViewPr>
    <p:cSldViewPr>
      <p:cViewPr>
        <p:scale>
          <a:sx n="66" d="100"/>
          <a:sy n="66" d="100"/>
        </p:scale>
        <p:origin x="-1920" y="-186"/>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05/07/2011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p14="http://schemas.microsoft.com/office/powerpoint/2010/main"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05/07/2011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05/07/2011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05/07/2011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05/07/2011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05/07/2011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1bSpwUrxwe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1412776"/>
            <a:ext cx="7772400" cy="1199704"/>
          </a:xfrm>
        </p:spPr>
        <p:txBody>
          <a:bodyPr>
            <a:noAutofit/>
          </a:bodyPr>
          <a:lstStyle/>
          <a:p>
            <a:pPr algn="ctr">
              <a:lnSpc>
                <a:spcPct val="150000"/>
              </a:lnSpc>
            </a:pPr>
            <a:r>
              <a:rPr lang="en-US" sz="3200" b="1" dirty="0" smtClean="0">
                <a:solidFill>
                  <a:srgbClr val="002060"/>
                </a:solidFill>
              </a:rPr>
              <a:t>Level 2</a:t>
            </a:r>
          </a:p>
          <a:p>
            <a:pPr algn="ctr">
              <a:lnSpc>
                <a:spcPct val="150000"/>
              </a:lnSpc>
            </a:pPr>
            <a:endParaRPr lang="en-US" sz="3200" b="1" dirty="0">
              <a:solidFill>
                <a:srgbClr val="002060"/>
              </a:solidFill>
            </a:endParaRPr>
          </a:p>
          <a:p>
            <a:pPr algn="ctr">
              <a:lnSpc>
                <a:spcPct val="150000"/>
              </a:lnSpc>
            </a:pPr>
            <a:endParaRPr lang="en-US" sz="3200" b="1" dirty="0" smtClean="0">
              <a:solidFill>
                <a:srgbClr val="002060"/>
              </a:solidFill>
            </a:endParaRPr>
          </a:p>
          <a:p>
            <a:pPr algn="ctr">
              <a:lnSpc>
                <a:spcPct val="150000"/>
              </a:lnSpc>
            </a:pPr>
            <a:r>
              <a:rPr lang="en-US" sz="3200" b="1" dirty="0" smtClean="0">
                <a:solidFill>
                  <a:srgbClr val="002060"/>
                </a:solidFill>
              </a:rPr>
              <a:t>Student’s name</a:t>
            </a:r>
            <a:r>
              <a:rPr lang="en-US" sz="3200" dirty="0" smtClean="0">
                <a:solidFill>
                  <a:schemeClr val="tx1"/>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0"/>
            <a:ext cx="9144000"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spcAft>
                <a:spcPts val="0"/>
              </a:spcAft>
            </a:pPr>
            <a:r>
              <a:rPr lang="en-US" b="1" dirty="0">
                <a:latin typeface="Calibri" pitchFamily="34" charset="0"/>
                <a:ea typeface="Calibri"/>
                <a:cs typeface="Calibri" pitchFamily="34" charset="0"/>
              </a:rPr>
              <a:t>Watch the video, </a:t>
            </a:r>
            <a:r>
              <a:rPr lang="en-US" b="1" u="sng" dirty="0">
                <a:solidFill>
                  <a:srgbClr val="0000FF"/>
                </a:solidFill>
                <a:latin typeface="Calibri" pitchFamily="34" charset="0"/>
                <a:ea typeface="Calibri"/>
                <a:cs typeface="Calibri" pitchFamily="34" charset="0"/>
                <a:hlinkClick r:id="rId2"/>
              </a:rPr>
              <a:t>http://www.youtube.com/watch?v=1bSpwUrxweU</a:t>
            </a:r>
            <a:r>
              <a:rPr lang="en-US" b="1" dirty="0">
                <a:latin typeface="Calibri" pitchFamily="34" charset="0"/>
                <a:ea typeface="Calibri"/>
                <a:cs typeface="Calibri" pitchFamily="34" charset="0"/>
              </a:rPr>
              <a:t> read the following sentences and place them in the correct order.</a:t>
            </a:r>
            <a:r>
              <a:rPr lang="es-CO" b="1" dirty="0">
                <a:latin typeface="Calibri" pitchFamily="34" charset="0"/>
                <a:cs typeface="Calibri" pitchFamily="34" charset="0"/>
              </a:rPr>
              <a:t> </a:t>
            </a:r>
            <a:endParaRPr lang="es-CO" b="1" dirty="0">
              <a:effectLst/>
              <a:latin typeface="Calibri" pitchFamily="34" charset="0"/>
              <a:ea typeface="Calibri"/>
              <a:cs typeface="Calibri" pitchFamily="34" charset="0"/>
            </a:endParaRPr>
          </a:p>
        </p:txBody>
      </p:sp>
      <p:graphicFrame>
        <p:nvGraphicFramePr>
          <p:cNvPr id="10" name="9 Tabla"/>
          <p:cNvGraphicFramePr>
            <a:graphicFrameLocks noGrp="1"/>
          </p:cNvGraphicFramePr>
          <p:nvPr>
            <p:extLst>
              <p:ext uri="{D42A27DB-BD31-4B8C-83A1-F6EECF244321}">
                <p14:modId xmlns:p14="http://schemas.microsoft.com/office/powerpoint/2010/main" val="1057651644"/>
              </p:ext>
            </p:extLst>
          </p:nvPr>
        </p:nvGraphicFramePr>
        <p:xfrm>
          <a:off x="0" y="764704"/>
          <a:ext cx="9144000" cy="2880321"/>
        </p:xfrm>
        <a:graphic>
          <a:graphicData uri="http://schemas.openxmlformats.org/drawingml/2006/table">
            <a:tbl>
              <a:tblPr firstRow="1" firstCol="1" bandRow="1"/>
              <a:tblGrid>
                <a:gridCol w="2663651"/>
                <a:gridCol w="2848773"/>
                <a:gridCol w="3631576"/>
              </a:tblGrid>
              <a:tr h="633722">
                <a:tc>
                  <a:txBody>
                    <a:bodyPr/>
                    <a:lstStyle/>
                    <a:p>
                      <a:pPr algn="ctr">
                        <a:lnSpc>
                          <a:spcPct val="115000"/>
                        </a:lnSpc>
                        <a:spcAft>
                          <a:spcPts val="0"/>
                        </a:spcAft>
                      </a:pPr>
                      <a:r>
                        <a:rPr lang="en-US" sz="1800" b="1" dirty="0">
                          <a:effectLst/>
                          <a:latin typeface="Calibri"/>
                          <a:ea typeface="Calibri"/>
                          <a:cs typeface="Times New Roman"/>
                        </a:rPr>
                        <a:t>Introduction</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a:effectLst/>
                          <a:latin typeface="Calibri"/>
                          <a:ea typeface="Calibri"/>
                          <a:cs typeface="Times New Roman"/>
                        </a:rPr>
                        <a:t>Body</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a:effectLst/>
                          <a:latin typeface="Calibri"/>
                          <a:ea typeface="Calibri"/>
                          <a:cs typeface="Times New Roman"/>
                        </a:rPr>
                        <a:t>Conclusion</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8357">
                <a:tc>
                  <a:txBody>
                    <a:bodyPr/>
                    <a:lstStyle/>
                    <a:p>
                      <a:pPr algn="just">
                        <a:lnSpc>
                          <a:spcPct val="115000"/>
                        </a:lnSpc>
                        <a:spcAft>
                          <a:spcPts val="0"/>
                        </a:spcAft>
                      </a:pPr>
                      <a:r>
                        <a:rPr lang="en-US" sz="1800">
                          <a:effectLst/>
                          <a:latin typeface="Calibri"/>
                          <a:ea typeface="Calibri"/>
                          <a:cs typeface="Times New Roman"/>
                        </a:rPr>
                        <a:t>1 Instantly, the lion </a:t>
                      </a:r>
                      <a:r>
                        <a:rPr lang="en-US" sz="1800">
                          <a:solidFill>
                            <a:srgbClr val="00B050"/>
                          </a:solidFill>
                          <a:effectLst/>
                          <a:latin typeface="Calibri"/>
                          <a:ea typeface="Calibri"/>
                          <a:cs typeface="Times New Roman"/>
                        </a:rPr>
                        <a:t>woke</a:t>
                      </a:r>
                      <a:r>
                        <a:rPr lang="en-US" sz="1800">
                          <a:effectLst/>
                          <a:latin typeface="Calibri"/>
                          <a:ea typeface="Calibri"/>
                          <a:cs typeface="Times New Roman"/>
                        </a:rPr>
                        <a:t> up.</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effectLst/>
                          <a:latin typeface="Calibri"/>
                          <a:ea typeface="Calibri"/>
                          <a:cs typeface="Times New Roman"/>
                        </a:rPr>
                        <a:t>1 The lion </a:t>
                      </a:r>
                      <a:r>
                        <a:rPr lang="en-US" sz="1800" dirty="0">
                          <a:solidFill>
                            <a:srgbClr val="00B050"/>
                          </a:solidFill>
                          <a:effectLst/>
                          <a:latin typeface="Calibri"/>
                          <a:ea typeface="Calibri"/>
                          <a:cs typeface="Times New Roman"/>
                        </a:rPr>
                        <a:t>said</a:t>
                      </a:r>
                      <a:r>
                        <a:rPr lang="en-US" sz="1800" dirty="0">
                          <a:effectLst/>
                          <a:latin typeface="Calibri"/>
                          <a:ea typeface="Calibri"/>
                          <a:cs typeface="Times New Roman"/>
                        </a:rPr>
                        <a:t>:  “</a:t>
                      </a:r>
                      <a:r>
                        <a:rPr lang="en-US" sz="1800" i="1" dirty="0">
                          <a:effectLst/>
                          <a:latin typeface="Calibri"/>
                          <a:ea typeface="Calibri"/>
                          <a:cs typeface="Times New Roman"/>
                        </a:rPr>
                        <a:t>alright, you can go</a:t>
                      </a:r>
                      <a:r>
                        <a:rPr lang="en-US" sz="1800" dirty="0">
                          <a:effectLst/>
                          <a:latin typeface="Calibri"/>
                          <a:ea typeface="Calibri"/>
                          <a:cs typeface="Times New Roman"/>
                        </a:rPr>
                        <a:t>”.</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effectLst/>
                          <a:latin typeface="Calibri"/>
                          <a:ea typeface="Calibri"/>
                          <a:cs typeface="Times New Roman"/>
                        </a:rPr>
                        <a:t>1 Finally, the lion </a:t>
                      </a:r>
                      <a:r>
                        <a:rPr lang="en-US" sz="1800" dirty="0">
                          <a:solidFill>
                            <a:srgbClr val="00B050"/>
                          </a:solidFill>
                          <a:effectLst/>
                          <a:latin typeface="Calibri"/>
                          <a:ea typeface="Calibri"/>
                          <a:cs typeface="Times New Roman"/>
                        </a:rPr>
                        <a:t>was able </a:t>
                      </a:r>
                      <a:r>
                        <a:rPr lang="en-US" sz="1800" dirty="0">
                          <a:effectLst/>
                          <a:latin typeface="Calibri"/>
                          <a:ea typeface="Calibri"/>
                          <a:cs typeface="Times New Roman"/>
                        </a:rPr>
                        <a:t>to get out of the net.</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121">
                <a:tc>
                  <a:txBody>
                    <a:bodyPr/>
                    <a:lstStyle/>
                    <a:p>
                      <a:pPr algn="just">
                        <a:lnSpc>
                          <a:spcPct val="115000"/>
                        </a:lnSpc>
                        <a:spcAft>
                          <a:spcPts val="0"/>
                        </a:spcAft>
                      </a:pPr>
                      <a:r>
                        <a:rPr lang="en-US" sz="1800">
                          <a:effectLst/>
                          <a:latin typeface="Calibri"/>
                          <a:ea typeface="Calibri"/>
                          <a:cs typeface="Times New Roman"/>
                        </a:rPr>
                        <a:t>2 The lion </a:t>
                      </a:r>
                      <a:r>
                        <a:rPr lang="en-US" sz="1800">
                          <a:solidFill>
                            <a:srgbClr val="00B050"/>
                          </a:solidFill>
                          <a:effectLst/>
                          <a:latin typeface="Calibri"/>
                          <a:ea typeface="Calibri"/>
                          <a:cs typeface="Times New Roman"/>
                        </a:rPr>
                        <a:t>found </a:t>
                      </a:r>
                      <a:r>
                        <a:rPr lang="en-US" sz="1800">
                          <a:effectLst/>
                          <a:latin typeface="Calibri"/>
                          <a:ea typeface="Calibri"/>
                          <a:cs typeface="Times New Roman"/>
                        </a:rPr>
                        <a:t>something.</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effectLst/>
                          <a:latin typeface="Calibri"/>
                          <a:ea typeface="Calibri"/>
                          <a:cs typeface="Times New Roman"/>
                        </a:rPr>
                        <a:t>2 The baby mouse </a:t>
                      </a:r>
                      <a:r>
                        <a:rPr lang="en-US" sz="1800" dirty="0">
                          <a:solidFill>
                            <a:srgbClr val="00B050"/>
                          </a:solidFill>
                          <a:effectLst/>
                          <a:latin typeface="Calibri"/>
                          <a:ea typeface="Calibri"/>
                          <a:cs typeface="Times New Roman"/>
                        </a:rPr>
                        <a:t>had </a:t>
                      </a:r>
                      <a:r>
                        <a:rPr lang="en-US" sz="1800" dirty="0">
                          <a:effectLst/>
                          <a:latin typeface="Calibri"/>
                          <a:ea typeface="Calibri"/>
                          <a:cs typeface="Times New Roman"/>
                        </a:rPr>
                        <a:t>an idea.</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a:effectLst/>
                          <a:latin typeface="Calibri"/>
                          <a:ea typeface="Calibri"/>
                          <a:cs typeface="Times New Roman"/>
                        </a:rPr>
                        <a:t>2 The lion </a:t>
                      </a:r>
                      <a:r>
                        <a:rPr lang="en-US" sz="1800">
                          <a:solidFill>
                            <a:srgbClr val="00B050"/>
                          </a:solidFill>
                          <a:effectLst/>
                          <a:latin typeface="Calibri"/>
                          <a:ea typeface="Calibri"/>
                          <a:cs typeface="Times New Roman"/>
                        </a:rPr>
                        <a:t>was</a:t>
                      </a:r>
                      <a:r>
                        <a:rPr lang="en-US" sz="1800">
                          <a:effectLst/>
                          <a:latin typeface="Calibri"/>
                          <a:ea typeface="Calibri"/>
                          <a:cs typeface="Times New Roman"/>
                        </a:rPr>
                        <a:t> taking a nap.</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121">
                <a:tc>
                  <a:txBody>
                    <a:bodyPr/>
                    <a:lstStyle/>
                    <a:p>
                      <a:pPr algn="just">
                        <a:lnSpc>
                          <a:spcPct val="115000"/>
                        </a:lnSpc>
                        <a:spcAft>
                          <a:spcPts val="0"/>
                        </a:spcAft>
                      </a:pPr>
                      <a:r>
                        <a:rPr lang="en-US" sz="1800">
                          <a:effectLst/>
                          <a:latin typeface="Calibri"/>
                          <a:ea typeface="Calibri"/>
                          <a:cs typeface="Times New Roman"/>
                        </a:rPr>
                        <a:t>3 Nobody </a:t>
                      </a:r>
                      <a:r>
                        <a:rPr lang="en-US" sz="1800">
                          <a:solidFill>
                            <a:srgbClr val="00B050"/>
                          </a:solidFill>
                          <a:effectLst/>
                          <a:latin typeface="Calibri"/>
                          <a:ea typeface="Calibri"/>
                          <a:cs typeface="Times New Roman"/>
                        </a:rPr>
                        <a:t>wanted</a:t>
                      </a:r>
                      <a:r>
                        <a:rPr lang="en-US" sz="1800">
                          <a:effectLst/>
                          <a:latin typeface="Calibri"/>
                          <a:ea typeface="Calibri"/>
                          <a:cs typeface="Times New Roman"/>
                        </a:rPr>
                        <a:t> to help the lion.</a:t>
                      </a:r>
                      <a:endParaRPr lang="es-CO"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effectLst/>
                          <a:latin typeface="Calibri"/>
                          <a:ea typeface="Calibri"/>
                          <a:cs typeface="Times New Roman"/>
                        </a:rPr>
                        <a:t>3 The lion </a:t>
                      </a:r>
                      <a:r>
                        <a:rPr lang="en-US" sz="1800" dirty="0">
                          <a:solidFill>
                            <a:srgbClr val="00B050"/>
                          </a:solidFill>
                          <a:effectLst/>
                          <a:latin typeface="Calibri"/>
                          <a:ea typeface="Calibri"/>
                          <a:cs typeface="Times New Roman"/>
                        </a:rPr>
                        <a:t>was</a:t>
                      </a:r>
                      <a:r>
                        <a:rPr lang="en-US" sz="1800" dirty="0">
                          <a:effectLst/>
                          <a:latin typeface="Calibri"/>
                          <a:ea typeface="Calibri"/>
                          <a:cs typeface="Times New Roman"/>
                        </a:rPr>
                        <a:t> very scared.</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1800" dirty="0">
                          <a:effectLst/>
                          <a:latin typeface="Calibri"/>
                          <a:ea typeface="Calibri"/>
                          <a:cs typeface="Times New Roman"/>
                        </a:rPr>
                        <a:t>3 The little mouse </a:t>
                      </a:r>
                      <a:r>
                        <a:rPr lang="en-US" sz="1800" dirty="0">
                          <a:solidFill>
                            <a:srgbClr val="00B050"/>
                          </a:solidFill>
                          <a:effectLst/>
                          <a:latin typeface="Calibri"/>
                          <a:ea typeface="Calibri"/>
                          <a:cs typeface="Times New Roman"/>
                        </a:rPr>
                        <a:t>went</a:t>
                      </a:r>
                      <a:r>
                        <a:rPr lang="en-US" sz="1800" dirty="0">
                          <a:solidFill>
                            <a:srgbClr val="FF0000"/>
                          </a:solidFill>
                          <a:effectLst/>
                          <a:latin typeface="Calibri"/>
                          <a:ea typeface="Calibri"/>
                          <a:cs typeface="Times New Roman"/>
                        </a:rPr>
                        <a:t> </a:t>
                      </a:r>
                      <a:r>
                        <a:rPr lang="en-US" sz="1800" dirty="0">
                          <a:effectLst/>
                          <a:latin typeface="Calibri"/>
                          <a:ea typeface="Calibri"/>
                          <a:cs typeface="Times New Roman"/>
                        </a:rPr>
                        <a:t>to a picnic.</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CuadroTexto"/>
          <p:cNvSpPr txBox="1"/>
          <p:nvPr/>
        </p:nvSpPr>
        <p:spPr>
          <a:xfrm>
            <a:off x="0" y="3697593"/>
            <a:ext cx="9144000" cy="9233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r>
              <a:rPr lang="en-US" b="1" dirty="0" smtClean="0">
                <a:latin typeface="Calibri" pitchFamily="34" charset="0"/>
                <a:cs typeface="Calibri" pitchFamily="34" charset="0"/>
              </a:rPr>
              <a:t>Using the present perfect tense, deduce 5 situations from the last story, example</a:t>
            </a:r>
            <a:r>
              <a:rPr lang="en-US" b="1" dirty="0" smtClean="0">
                <a:latin typeface="Calibri" pitchFamily="34" charset="0"/>
                <a:cs typeface="Calibri" pitchFamily="34" charset="0"/>
              </a:rPr>
              <a:t>:</a:t>
            </a:r>
          </a:p>
          <a:p>
            <a:pPr algn="just"/>
            <a:endParaRPr lang="en-US" b="1" dirty="0" smtClean="0">
              <a:latin typeface="Calibri" pitchFamily="34" charset="0"/>
              <a:cs typeface="Calibri" pitchFamily="34" charset="0"/>
            </a:endParaRPr>
          </a:p>
          <a:p>
            <a:pPr marL="285750" indent="-285750" algn="just">
              <a:buFontTx/>
              <a:buChar char="-"/>
            </a:pPr>
            <a:r>
              <a:rPr lang="en-US" b="1" dirty="0" smtClean="0">
                <a:latin typeface="Calibri" pitchFamily="34" charset="0"/>
                <a:cs typeface="Calibri" pitchFamily="34" charset="0"/>
              </a:rPr>
              <a:t>The lion has forgiven the mouse                    </a:t>
            </a:r>
            <a:r>
              <a:rPr lang="es-ES_tradnl" sz="1600" i="1" dirty="0" smtClean="0"/>
              <a:t>El </a:t>
            </a:r>
            <a:r>
              <a:rPr lang="es-ES_tradnl" sz="1600" i="1" dirty="0"/>
              <a:t>león ha perdonado </a:t>
            </a:r>
            <a:r>
              <a:rPr lang="es-ES_tradnl" sz="1600" i="1" dirty="0" smtClean="0"/>
              <a:t>al ratón</a:t>
            </a:r>
            <a:endParaRPr lang="es-CO" b="1" dirty="0">
              <a:effectLst/>
              <a:latin typeface="Calibri" pitchFamily="34" charset="0"/>
              <a:ea typeface="Calibri"/>
              <a:cs typeface="Calibri"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3237865908"/>
              </p:ext>
            </p:extLst>
          </p:nvPr>
        </p:nvGraphicFramePr>
        <p:xfrm>
          <a:off x="0" y="4620923"/>
          <a:ext cx="9144000" cy="2229990"/>
        </p:xfrm>
        <a:graphic>
          <a:graphicData uri="http://schemas.openxmlformats.org/drawingml/2006/table">
            <a:tbl>
              <a:tblPr firstRow="1" bandRow="1">
                <a:tableStyleId>{5C22544A-7EE6-4342-B048-85BDC9FD1C3A}</a:tableStyleId>
              </a:tblPr>
              <a:tblGrid>
                <a:gridCol w="1043608"/>
                <a:gridCol w="8100392"/>
              </a:tblGrid>
              <a:tr h="372846">
                <a:tc>
                  <a:txBody>
                    <a:bodyPr/>
                    <a:lstStyle/>
                    <a:p>
                      <a:endParaRPr lang="es-CO" dirty="0"/>
                    </a:p>
                  </a:txBody>
                  <a:tcPr/>
                </a:tc>
                <a:tc>
                  <a:txBody>
                    <a:bodyPr/>
                    <a:lstStyle/>
                    <a:p>
                      <a:pPr algn="ctr"/>
                      <a:r>
                        <a:rPr lang="en-US" noProof="0" dirty="0" smtClean="0"/>
                        <a:t>Have /</a:t>
                      </a:r>
                      <a:r>
                        <a:rPr lang="en-US" baseline="0" noProof="0" dirty="0" smtClean="0"/>
                        <a:t> has + participle</a:t>
                      </a:r>
                      <a:endParaRPr lang="en-US" noProof="0" dirty="0"/>
                    </a:p>
                  </a:txBody>
                  <a:tcPr/>
                </a:tc>
              </a:tr>
              <a:tr h="372846">
                <a:tc>
                  <a:txBody>
                    <a:bodyPr/>
                    <a:lstStyle/>
                    <a:p>
                      <a:r>
                        <a:rPr lang="es-ES_tradnl" b="1" dirty="0" smtClean="0"/>
                        <a:t>1</a:t>
                      </a:r>
                      <a:endParaRPr lang="es-CO" b="1" dirty="0"/>
                    </a:p>
                  </a:txBody>
                  <a:tcPr/>
                </a:tc>
                <a:tc>
                  <a:txBody>
                    <a:bodyPr/>
                    <a:lstStyle/>
                    <a:p>
                      <a:endParaRPr lang="es-CO" dirty="0"/>
                    </a:p>
                  </a:txBody>
                  <a:tcPr/>
                </a:tc>
              </a:tr>
              <a:tr h="372846">
                <a:tc>
                  <a:txBody>
                    <a:bodyPr/>
                    <a:lstStyle/>
                    <a:p>
                      <a:r>
                        <a:rPr lang="es-ES_tradnl" b="1" dirty="0" smtClean="0"/>
                        <a:t>2</a:t>
                      </a:r>
                      <a:endParaRPr lang="es-CO" b="1" dirty="0"/>
                    </a:p>
                  </a:txBody>
                  <a:tcPr/>
                </a:tc>
                <a:tc>
                  <a:txBody>
                    <a:bodyPr/>
                    <a:lstStyle/>
                    <a:p>
                      <a:endParaRPr lang="es-CO" dirty="0"/>
                    </a:p>
                  </a:txBody>
                  <a:tcPr/>
                </a:tc>
              </a:tr>
              <a:tr h="372846">
                <a:tc>
                  <a:txBody>
                    <a:bodyPr/>
                    <a:lstStyle/>
                    <a:p>
                      <a:r>
                        <a:rPr lang="es-ES_tradnl" b="1" dirty="0" smtClean="0"/>
                        <a:t>3</a:t>
                      </a:r>
                      <a:endParaRPr lang="es-CO" b="1" dirty="0"/>
                    </a:p>
                  </a:txBody>
                  <a:tcPr/>
                </a:tc>
                <a:tc>
                  <a:txBody>
                    <a:bodyPr/>
                    <a:lstStyle/>
                    <a:p>
                      <a:endParaRPr lang="es-CO" dirty="0"/>
                    </a:p>
                  </a:txBody>
                  <a:tcPr/>
                </a:tc>
              </a:tr>
              <a:tr h="125005">
                <a:tc>
                  <a:txBody>
                    <a:bodyPr/>
                    <a:lstStyle/>
                    <a:p>
                      <a:r>
                        <a:rPr lang="es-ES_tradnl" b="1" dirty="0" smtClean="0"/>
                        <a:t>4</a:t>
                      </a:r>
                      <a:endParaRPr lang="es-CO" b="1" dirty="0"/>
                    </a:p>
                  </a:txBody>
                  <a:tcPr/>
                </a:tc>
                <a:tc>
                  <a:txBody>
                    <a:bodyPr/>
                    <a:lstStyle/>
                    <a:p>
                      <a:endParaRPr lang="es-CO" dirty="0"/>
                    </a:p>
                  </a:txBody>
                  <a:tcPr/>
                </a:tc>
              </a:tr>
              <a:tr h="372846">
                <a:tc>
                  <a:txBody>
                    <a:bodyPr/>
                    <a:lstStyle/>
                    <a:p>
                      <a:r>
                        <a:rPr lang="es-ES_tradnl" b="1" dirty="0" smtClean="0"/>
                        <a:t>5</a:t>
                      </a:r>
                      <a:endParaRPr lang="es-CO" b="1" dirty="0"/>
                    </a:p>
                  </a:txBody>
                  <a:tcPr/>
                </a:tc>
                <a:tc>
                  <a:txBody>
                    <a:bodyPr/>
                    <a:lstStyle/>
                    <a:p>
                      <a:endParaRPr lang="es-CO"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0"/>
            <a:ext cx="9144000"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lnSpc>
                <a:spcPct val="150000"/>
              </a:lnSpc>
            </a:pPr>
            <a:r>
              <a:rPr lang="en-US" b="1" dirty="0" smtClean="0">
                <a:latin typeface="Calibri" pitchFamily="34" charset="0"/>
                <a:cs typeface="Calibri" pitchFamily="34" charset="0"/>
              </a:rPr>
              <a:t>What </a:t>
            </a:r>
            <a:r>
              <a:rPr lang="en-US" b="1" dirty="0">
                <a:latin typeface="Calibri" pitchFamily="34" charset="0"/>
                <a:cs typeface="Calibri" pitchFamily="34" charset="0"/>
              </a:rPr>
              <a:t>is the </a:t>
            </a:r>
            <a:r>
              <a:rPr lang="en-US" b="1" dirty="0" smtClean="0">
                <a:latin typeface="Calibri" pitchFamily="34" charset="0"/>
                <a:cs typeface="Calibri" pitchFamily="34" charset="0"/>
              </a:rPr>
              <a:t>moral </a:t>
            </a:r>
            <a:r>
              <a:rPr lang="en-US" b="1" dirty="0">
                <a:latin typeface="Calibri" pitchFamily="34" charset="0"/>
                <a:cs typeface="Calibri" pitchFamily="34" charset="0"/>
              </a:rPr>
              <a:t>of the story according to you?</a:t>
            </a:r>
            <a:r>
              <a:rPr lang="en-US" b="1" baseline="30000" dirty="0">
                <a:latin typeface="Calibri" pitchFamily="34" charset="0"/>
                <a:cs typeface="Calibri" pitchFamily="34" charset="0"/>
              </a:rPr>
              <a:t> </a:t>
            </a:r>
            <a:r>
              <a:rPr lang="en-US" b="1" dirty="0">
                <a:latin typeface="Calibri" pitchFamily="34" charset="0"/>
                <a:cs typeface="Calibri" pitchFamily="34" charset="0"/>
              </a:rPr>
              <a:t>Read these sentences to help you out</a:t>
            </a:r>
            <a:endParaRPr lang="en-US" dirty="0" smtClean="0">
              <a:latin typeface="Calibri" pitchFamily="34" charset="0"/>
              <a:cs typeface="Calibri" pitchFamily="34" charset="0"/>
            </a:endParaRPr>
          </a:p>
          <a:p>
            <a:pPr algn="just"/>
            <a:endParaRPr lang="en-US" sz="900" dirty="0"/>
          </a:p>
        </p:txBody>
      </p:sp>
      <p:sp>
        <p:nvSpPr>
          <p:cNvPr id="10" name="9 CuadroTexto"/>
          <p:cNvSpPr txBox="1"/>
          <p:nvPr/>
        </p:nvSpPr>
        <p:spPr>
          <a:xfrm>
            <a:off x="0" y="836712"/>
            <a:ext cx="9144000" cy="4619854"/>
          </a:xfrm>
          <a:prstGeom prst="rect">
            <a:avLst/>
          </a:prstGeom>
          <a:noFill/>
        </p:spPr>
        <p:txBody>
          <a:bodyPr wrap="square" rtlCol="0">
            <a:spAutoFit/>
          </a:bodyPr>
          <a:lstStyle/>
          <a:p>
            <a:pPr algn="just">
              <a:lnSpc>
                <a:spcPct val="150000"/>
              </a:lnSpc>
            </a:pPr>
            <a:r>
              <a:rPr lang="en-US" dirty="0">
                <a:latin typeface="Calibri" pitchFamily="34" charset="0"/>
                <a:cs typeface="Calibri" pitchFamily="34" charset="0"/>
              </a:rPr>
              <a:t>The baby mouse went up on the back of the lion.”  He slid down. It was very </a:t>
            </a:r>
            <a:r>
              <a:rPr lang="en-US" dirty="0" smtClean="0">
                <a:latin typeface="Calibri" pitchFamily="34" charset="0"/>
                <a:cs typeface="Calibri" pitchFamily="34" charset="0"/>
              </a:rPr>
              <a:t>fun</a:t>
            </a:r>
            <a:r>
              <a:rPr lang="en-US" dirty="0">
                <a:latin typeface="Calibri" pitchFamily="34" charset="0"/>
                <a:cs typeface="Calibri" pitchFamily="34" charset="0"/>
              </a:rPr>
              <a:t>. The angry lion grabbed the mouse and held it to his jaws. The little mouse used up all his courage and said; “</a:t>
            </a:r>
            <a:r>
              <a:rPr lang="en-US" i="1" dirty="0">
                <a:latin typeface="Calibri" pitchFamily="34" charset="0"/>
                <a:cs typeface="Calibri" pitchFamily="34" charset="0"/>
              </a:rPr>
              <a:t>if you spare my life I will return the favor</a:t>
            </a:r>
            <a:r>
              <a:rPr lang="en-US" dirty="0">
                <a:latin typeface="Calibri" pitchFamily="34" charset="0"/>
                <a:cs typeface="Calibri" pitchFamily="34" charset="0"/>
              </a:rPr>
              <a:t>”.  The lion said: </a:t>
            </a:r>
            <a:r>
              <a:rPr lang="en-US" i="1" dirty="0">
                <a:latin typeface="Calibri" pitchFamily="34" charset="0"/>
                <a:cs typeface="Calibri" pitchFamily="34" charset="0"/>
              </a:rPr>
              <a:t>“How can you return my favor? You are so small”. </a:t>
            </a:r>
            <a:r>
              <a:rPr lang="en-US" dirty="0">
                <a:latin typeface="Calibri" pitchFamily="34" charset="0"/>
                <a:cs typeface="Calibri" pitchFamily="34" charset="0"/>
              </a:rPr>
              <a:t> The mouse said: “</a:t>
            </a:r>
            <a:r>
              <a:rPr lang="en-US" i="1" dirty="0">
                <a:latin typeface="Calibri" pitchFamily="34" charset="0"/>
                <a:cs typeface="Calibri" pitchFamily="34" charset="0"/>
              </a:rPr>
              <a:t>You will be in trouble someday and who knows who can help you?</a:t>
            </a:r>
            <a:r>
              <a:rPr lang="en-US" dirty="0">
                <a:latin typeface="Calibri" pitchFamily="34" charset="0"/>
                <a:cs typeface="Calibri" pitchFamily="34" charset="0"/>
              </a:rPr>
              <a:t>  Some days later, the lion was walking around the forest:  He started to search for food. But, the lion fell into a trap and found he was caught in a net.  The lion tried as he might, but he couldn’t escape.  The more he struggled, the more he got entangled in the net.  The other animals heard him. Then, the little mouse came running after hearing the lion cry. The baby mouse began to call his family and friends.  The baby mouse’s family and friends ran to him.  All the mice began nibbling and nibbling. Slowly a few strings of the net broke off.  The big lion thanked the little baby mouse with all his heart</a:t>
            </a:r>
            <a:r>
              <a:rPr lang="en-US" dirty="0" smtClean="0">
                <a:latin typeface="Calibri" pitchFamily="34" charset="0"/>
                <a:cs typeface="Calibri" pitchFamily="34" charset="0"/>
              </a:rPr>
              <a:t>.</a:t>
            </a:r>
            <a:endParaRPr lang="es-CO" dirty="0">
              <a:latin typeface="Calibri" pitchFamily="34" charset="0"/>
              <a:cs typeface="Calibri" pitchFamily="34" charset="0"/>
            </a:endParaRPr>
          </a:p>
        </p:txBody>
      </p:sp>
      <p:graphicFrame>
        <p:nvGraphicFramePr>
          <p:cNvPr id="11" name="10 Tabla"/>
          <p:cNvGraphicFramePr>
            <a:graphicFrameLocks noGrp="1"/>
          </p:cNvGraphicFramePr>
          <p:nvPr>
            <p:extLst>
              <p:ext uri="{D42A27DB-BD31-4B8C-83A1-F6EECF244321}">
                <p14:modId xmlns:p14="http://schemas.microsoft.com/office/powerpoint/2010/main" val="4015650548"/>
              </p:ext>
            </p:extLst>
          </p:nvPr>
        </p:nvGraphicFramePr>
        <p:xfrm>
          <a:off x="0" y="5614670"/>
          <a:ext cx="9144000" cy="1261872"/>
        </p:xfrm>
        <a:graphic>
          <a:graphicData uri="http://schemas.openxmlformats.org/drawingml/2006/table">
            <a:tbl>
              <a:tblPr firstRow="1" firstCol="1" bandRow="1"/>
              <a:tblGrid>
                <a:gridCol w="9144000"/>
              </a:tblGrid>
              <a:tr h="965757">
                <a:tc>
                  <a:txBody>
                    <a:bodyPr/>
                    <a:lstStyle/>
                    <a:p>
                      <a:pPr algn="just">
                        <a:lnSpc>
                          <a:spcPct val="115000"/>
                        </a:lnSpc>
                        <a:spcAft>
                          <a:spcPts val="0"/>
                        </a:spcAft>
                      </a:pPr>
                      <a:r>
                        <a:rPr lang="en-US" sz="1800" i="1" dirty="0">
                          <a:effectLst/>
                          <a:latin typeface="Calibri"/>
                          <a:ea typeface="Calibri"/>
                          <a:cs typeface="Times New Roman"/>
                        </a:rPr>
                        <a:t>Regular Verbs: </a:t>
                      </a:r>
                      <a:endParaRPr lang="es-CO" sz="1800" dirty="0">
                        <a:effectLst/>
                        <a:latin typeface="Calibri"/>
                        <a:ea typeface="Calibri"/>
                        <a:cs typeface="Times New Roman"/>
                      </a:endParaRPr>
                    </a:p>
                    <a:p>
                      <a:pPr algn="just">
                        <a:lnSpc>
                          <a:spcPct val="115000"/>
                        </a:lnSpc>
                        <a:spcAft>
                          <a:spcPts val="0"/>
                        </a:spcAft>
                      </a:pPr>
                      <a:r>
                        <a:rPr lang="en-US" sz="1800" b="1" dirty="0">
                          <a:effectLst/>
                          <a:latin typeface="Calibri"/>
                          <a:ea typeface="Calibri"/>
                          <a:cs typeface="Times New Roman"/>
                        </a:rPr>
                        <a:t>Grabbed:</a:t>
                      </a:r>
                      <a:r>
                        <a:rPr lang="en-US" sz="1800" dirty="0">
                          <a:effectLst/>
                          <a:latin typeface="Calibri"/>
                          <a:ea typeface="Calibri"/>
                          <a:cs typeface="Times New Roman"/>
                        </a:rPr>
                        <a:t> </a:t>
                      </a:r>
                      <a:r>
                        <a:rPr lang="en-US" sz="1800" dirty="0" err="1">
                          <a:effectLst/>
                          <a:latin typeface="Calibri"/>
                          <a:ea typeface="Calibri"/>
                          <a:cs typeface="Times New Roman"/>
                        </a:rPr>
                        <a:t>Agarró</a:t>
                      </a:r>
                      <a:r>
                        <a:rPr lang="en-US" sz="1800" dirty="0">
                          <a:effectLst/>
                          <a:latin typeface="Calibri"/>
                          <a:ea typeface="Calibri"/>
                          <a:cs typeface="Times New Roman"/>
                        </a:rPr>
                        <a:t>, </a:t>
                      </a:r>
                      <a:r>
                        <a:rPr lang="en-US" sz="1800" b="1" dirty="0">
                          <a:effectLst/>
                          <a:latin typeface="Calibri"/>
                          <a:ea typeface="Calibri"/>
                          <a:cs typeface="Times New Roman"/>
                        </a:rPr>
                        <a:t>Used</a:t>
                      </a:r>
                      <a:r>
                        <a:rPr lang="en-US" sz="1800" dirty="0">
                          <a:effectLst/>
                          <a:latin typeface="Calibri"/>
                          <a:ea typeface="Calibri"/>
                          <a:cs typeface="Times New Roman"/>
                        </a:rPr>
                        <a:t>: </a:t>
                      </a:r>
                      <a:r>
                        <a:rPr lang="en-US" sz="1800" dirty="0" err="1">
                          <a:effectLst/>
                          <a:latin typeface="Calibri"/>
                          <a:ea typeface="Calibri"/>
                          <a:cs typeface="Times New Roman"/>
                        </a:rPr>
                        <a:t>usó</a:t>
                      </a:r>
                      <a:r>
                        <a:rPr lang="en-US" sz="1800" dirty="0">
                          <a:effectLst/>
                          <a:latin typeface="Calibri"/>
                          <a:ea typeface="Calibri"/>
                          <a:cs typeface="Times New Roman"/>
                        </a:rPr>
                        <a:t>, </a:t>
                      </a:r>
                      <a:r>
                        <a:rPr lang="en-US" sz="1800" b="1" dirty="0">
                          <a:effectLst/>
                          <a:latin typeface="Calibri"/>
                          <a:ea typeface="Calibri"/>
                          <a:cs typeface="Times New Roman"/>
                        </a:rPr>
                        <a:t>Said</a:t>
                      </a:r>
                      <a:r>
                        <a:rPr lang="en-US" sz="1800" dirty="0">
                          <a:effectLst/>
                          <a:latin typeface="Calibri"/>
                          <a:ea typeface="Calibri"/>
                          <a:cs typeface="Times New Roman"/>
                        </a:rPr>
                        <a:t>: </a:t>
                      </a:r>
                      <a:r>
                        <a:rPr lang="en-US" sz="1800" dirty="0" err="1">
                          <a:effectLst/>
                          <a:latin typeface="Calibri"/>
                          <a:ea typeface="Calibri"/>
                          <a:cs typeface="Times New Roman"/>
                        </a:rPr>
                        <a:t>dijo</a:t>
                      </a:r>
                      <a:r>
                        <a:rPr lang="en-US" sz="1800" dirty="0">
                          <a:effectLst/>
                          <a:latin typeface="Calibri"/>
                          <a:ea typeface="Calibri"/>
                          <a:cs typeface="Times New Roman"/>
                        </a:rPr>
                        <a:t>, </a:t>
                      </a:r>
                      <a:r>
                        <a:rPr lang="en-US" sz="1800" b="1" dirty="0">
                          <a:effectLst/>
                          <a:latin typeface="Calibri"/>
                          <a:ea typeface="Calibri"/>
                          <a:cs typeface="Times New Roman"/>
                        </a:rPr>
                        <a:t>Fell</a:t>
                      </a:r>
                      <a:r>
                        <a:rPr lang="en-US" sz="1800" dirty="0">
                          <a:effectLst/>
                          <a:latin typeface="Calibri"/>
                          <a:ea typeface="Calibri"/>
                          <a:cs typeface="Times New Roman"/>
                        </a:rPr>
                        <a:t>: </a:t>
                      </a:r>
                      <a:r>
                        <a:rPr lang="en-US" sz="1800" dirty="0" err="1">
                          <a:effectLst/>
                          <a:latin typeface="Calibri"/>
                          <a:ea typeface="Calibri"/>
                          <a:cs typeface="Times New Roman"/>
                        </a:rPr>
                        <a:t>cayó</a:t>
                      </a:r>
                      <a:r>
                        <a:rPr lang="en-US" sz="1800" dirty="0">
                          <a:effectLst/>
                          <a:latin typeface="Calibri"/>
                          <a:ea typeface="Calibri"/>
                          <a:cs typeface="Times New Roman"/>
                        </a:rPr>
                        <a:t> </a:t>
                      </a:r>
                      <a:r>
                        <a:rPr lang="en-US" sz="1800" b="1" dirty="0">
                          <a:effectLst/>
                          <a:latin typeface="Calibri"/>
                          <a:ea typeface="Calibri"/>
                          <a:cs typeface="Times New Roman"/>
                        </a:rPr>
                        <a:t>Tried:</a:t>
                      </a:r>
                      <a:r>
                        <a:rPr lang="en-US" sz="1800" dirty="0">
                          <a:effectLst/>
                          <a:latin typeface="Calibri"/>
                          <a:ea typeface="Calibri"/>
                          <a:cs typeface="Times New Roman"/>
                        </a:rPr>
                        <a:t> </a:t>
                      </a:r>
                      <a:r>
                        <a:rPr lang="en-US" sz="1800" dirty="0" err="1">
                          <a:effectLst/>
                          <a:latin typeface="Calibri"/>
                          <a:ea typeface="Calibri"/>
                          <a:cs typeface="Times New Roman"/>
                        </a:rPr>
                        <a:t>intentó</a:t>
                      </a:r>
                      <a:r>
                        <a:rPr lang="en-US" sz="1800" dirty="0">
                          <a:effectLst/>
                          <a:latin typeface="Calibri"/>
                          <a:ea typeface="Calibri"/>
                          <a:cs typeface="Times New Roman"/>
                        </a:rPr>
                        <a:t>, </a:t>
                      </a:r>
                      <a:r>
                        <a:rPr lang="en-US" sz="1800" b="1" dirty="0">
                          <a:effectLst/>
                          <a:latin typeface="Calibri"/>
                          <a:ea typeface="Calibri"/>
                          <a:cs typeface="Times New Roman"/>
                        </a:rPr>
                        <a:t>Struggled:</a:t>
                      </a:r>
                      <a:r>
                        <a:rPr lang="en-US" sz="1800" dirty="0">
                          <a:effectLst/>
                          <a:latin typeface="Calibri"/>
                          <a:ea typeface="Calibri"/>
                          <a:cs typeface="Times New Roman"/>
                        </a:rPr>
                        <a:t> </a:t>
                      </a:r>
                      <a:r>
                        <a:rPr lang="en-US" sz="1800" dirty="0" err="1">
                          <a:effectLst/>
                          <a:latin typeface="Calibri"/>
                          <a:ea typeface="Calibri"/>
                          <a:cs typeface="Times New Roman"/>
                        </a:rPr>
                        <a:t>luchó</a:t>
                      </a:r>
                      <a:r>
                        <a:rPr lang="en-US" sz="1800" dirty="0">
                          <a:effectLst/>
                          <a:latin typeface="Calibri"/>
                          <a:ea typeface="Calibri"/>
                          <a:cs typeface="Times New Roman"/>
                        </a:rPr>
                        <a:t>, </a:t>
                      </a:r>
                      <a:r>
                        <a:rPr lang="en-US" sz="1800" b="1" dirty="0">
                          <a:effectLst/>
                          <a:latin typeface="Calibri"/>
                          <a:ea typeface="Calibri"/>
                          <a:cs typeface="Times New Roman"/>
                        </a:rPr>
                        <a:t>Entangled:</a:t>
                      </a:r>
                      <a:r>
                        <a:rPr lang="en-US" sz="1800" dirty="0">
                          <a:effectLst/>
                          <a:latin typeface="Calibri"/>
                          <a:ea typeface="Calibri"/>
                          <a:cs typeface="Times New Roman"/>
                        </a:rPr>
                        <a:t> </a:t>
                      </a:r>
                      <a:r>
                        <a:rPr lang="en-US" sz="1800" dirty="0" err="1">
                          <a:effectLst/>
                          <a:latin typeface="Calibri"/>
                          <a:ea typeface="Calibri"/>
                          <a:cs typeface="Times New Roman"/>
                        </a:rPr>
                        <a:t>enredado</a:t>
                      </a:r>
                      <a:r>
                        <a:rPr lang="en-US" sz="1800" dirty="0">
                          <a:effectLst/>
                          <a:latin typeface="Calibri"/>
                          <a:ea typeface="Calibri"/>
                          <a:cs typeface="Times New Roman"/>
                        </a:rPr>
                        <a:t>, </a:t>
                      </a:r>
                      <a:r>
                        <a:rPr lang="en-US" sz="1800" b="1" dirty="0">
                          <a:effectLst/>
                          <a:latin typeface="Calibri"/>
                          <a:ea typeface="Calibri"/>
                          <a:cs typeface="Times New Roman"/>
                        </a:rPr>
                        <a:t>Thanked</a:t>
                      </a:r>
                      <a:r>
                        <a:rPr lang="en-US" sz="1800" dirty="0">
                          <a:effectLst/>
                          <a:latin typeface="Calibri"/>
                          <a:ea typeface="Calibri"/>
                          <a:cs typeface="Times New Roman"/>
                        </a:rPr>
                        <a:t>: </a:t>
                      </a:r>
                      <a:r>
                        <a:rPr lang="en-US" sz="1800" dirty="0" err="1">
                          <a:effectLst/>
                          <a:latin typeface="Calibri"/>
                          <a:ea typeface="Calibri"/>
                          <a:cs typeface="Times New Roman"/>
                        </a:rPr>
                        <a:t>agradeció</a:t>
                      </a:r>
                      <a:r>
                        <a:rPr lang="en-US" sz="1800" dirty="0">
                          <a:effectLst/>
                          <a:latin typeface="Calibri"/>
                          <a:ea typeface="Calibri"/>
                          <a:cs typeface="Times New Roman"/>
                        </a:rPr>
                        <a:t>. </a:t>
                      </a:r>
                      <a:endParaRPr lang="es-CO" sz="1800" dirty="0">
                        <a:effectLst/>
                        <a:latin typeface="Calibri"/>
                        <a:ea typeface="Calibri"/>
                        <a:cs typeface="Times New Roman"/>
                      </a:endParaRPr>
                    </a:p>
                    <a:p>
                      <a:pPr algn="just">
                        <a:lnSpc>
                          <a:spcPct val="115000"/>
                        </a:lnSpc>
                        <a:spcAft>
                          <a:spcPts val="0"/>
                        </a:spcAft>
                      </a:pPr>
                      <a:r>
                        <a:rPr lang="en-US" sz="1800" i="1" dirty="0">
                          <a:effectLst/>
                          <a:latin typeface="Calibri"/>
                          <a:ea typeface="Calibri"/>
                          <a:cs typeface="Times New Roman"/>
                        </a:rPr>
                        <a:t>Expressions: </a:t>
                      </a:r>
                      <a:r>
                        <a:rPr lang="en-US" sz="1800" b="1" dirty="0" smtClean="0">
                          <a:effectLst/>
                          <a:latin typeface="Calibri"/>
                          <a:ea typeface="Calibri"/>
                          <a:cs typeface="Times New Roman"/>
                        </a:rPr>
                        <a:t>spare </a:t>
                      </a:r>
                      <a:r>
                        <a:rPr lang="en-US" sz="1800" b="1" dirty="0">
                          <a:effectLst/>
                          <a:latin typeface="Calibri"/>
                          <a:ea typeface="Calibri"/>
                          <a:cs typeface="Times New Roman"/>
                        </a:rPr>
                        <a:t>a life</a:t>
                      </a:r>
                      <a:r>
                        <a:rPr lang="en-US" sz="1800" i="1" dirty="0">
                          <a:effectLst/>
                          <a:latin typeface="Calibri"/>
                          <a:ea typeface="Calibri"/>
                          <a:cs typeface="Times New Roman"/>
                        </a:rPr>
                        <a:t>: </a:t>
                      </a:r>
                      <a:r>
                        <a:rPr lang="en-US" sz="1800" i="1" dirty="0" err="1">
                          <a:effectLst/>
                          <a:latin typeface="Calibri"/>
                          <a:ea typeface="Calibri"/>
                          <a:cs typeface="Times New Roman"/>
                        </a:rPr>
                        <a:t>perdonar</a:t>
                      </a:r>
                      <a:r>
                        <a:rPr lang="en-US" sz="1800" i="1" dirty="0">
                          <a:effectLst/>
                          <a:latin typeface="Calibri"/>
                          <a:ea typeface="Calibri"/>
                          <a:cs typeface="Times New Roman"/>
                        </a:rPr>
                        <a:t> la vida, </a:t>
                      </a:r>
                      <a:r>
                        <a:rPr lang="en-US" sz="1800" b="1" dirty="0">
                          <a:effectLst/>
                          <a:latin typeface="Calibri"/>
                          <a:ea typeface="Calibri"/>
                          <a:cs typeface="Times New Roman"/>
                        </a:rPr>
                        <a:t>tried as he might</a:t>
                      </a:r>
                      <a:r>
                        <a:rPr lang="en-US" sz="1800" dirty="0">
                          <a:effectLst/>
                          <a:latin typeface="Calibri"/>
                          <a:ea typeface="Calibri"/>
                          <a:cs typeface="Times New Roman"/>
                        </a:rPr>
                        <a:t>: “</a:t>
                      </a:r>
                      <a:r>
                        <a:rPr lang="en-US" sz="1800" dirty="0" err="1">
                          <a:effectLst/>
                          <a:latin typeface="Calibri"/>
                          <a:ea typeface="Calibri"/>
                          <a:cs typeface="Times New Roman"/>
                        </a:rPr>
                        <a:t>trató</a:t>
                      </a:r>
                      <a:r>
                        <a:rPr lang="en-US" sz="1800" dirty="0">
                          <a:effectLst/>
                          <a:latin typeface="Calibri"/>
                          <a:ea typeface="Calibri"/>
                          <a:cs typeface="Times New Roman"/>
                        </a:rPr>
                        <a:t> </a:t>
                      </a:r>
                      <a:r>
                        <a:rPr lang="en-US" sz="1800" dirty="0" err="1">
                          <a:effectLst/>
                          <a:latin typeface="Calibri"/>
                          <a:ea typeface="Calibri"/>
                          <a:cs typeface="Times New Roman"/>
                        </a:rPr>
                        <a:t>como</a:t>
                      </a:r>
                      <a:r>
                        <a:rPr lang="en-US" sz="1800" dirty="0">
                          <a:effectLst/>
                          <a:latin typeface="Calibri"/>
                          <a:ea typeface="Calibri"/>
                          <a:cs typeface="Times New Roman"/>
                        </a:rPr>
                        <a:t> </a:t>
                      </a:r>
                      <a:r>
                        <a:rPr lang="en-US" sz="1800" dirty="0" err="1">
                          <a:effectLst/>
                          <a:latin typeface="Calibri"/>
                          <a:ea typeface="Calibri"/>
                          <a:cs typeface="Times New Roman"/>
                        </a:rPr>
                        <a:t>pudo</a:t>
                      </a:r>
                      <a:r>
                        <a:rPr lang="en-US" sz="1800" dirty="0">
                          <a:effectLst/>
                          <a:latin typeface="Calibri"/>
                          <a:ea typeface="Calibri"/>
                          <a:cs typeface="Times New Roman"/>
                        </a:rPr>
                        <a:t>”, </a:t>
                      </a:r>
                      <a:r>
                        <a:rPr lang="en-US" sz="1800" b="1" dirty="0">
                          <a:effectLst/>
                          <a:latin typeface="Calibri"/>
                          <a:ea typeface="Calibri"/>
                          <a:cs typeface="Times New Roman"/>
                        </a:rPr>
                        <a:t>nibbling</a:t>
                      </a:r>
                      <a:r>
                        <a:rPr lang="en-US" sz="1800" dirty="0">
                          <a:effectLst/>
                          <a:latin typeface="Calibri"/>
                          <a:ea typeface="Calibri"/>
                          <a:cs typeface="Times New Roman"/>
                        </a:rPr>
                        <a:t>: “</a:t>
                      </a:r>
                      <a:r>
                        <a:rPr lang="en-US" sz="1800" dirty="0" err="1">
                          <a:effectLst/>
                          <a:latin typeface="Calibri"/>
                          <a:ea typeface="Calibri"/>
                          <a:cs typeface="Times New Roman"/>
                        </a:rPr>
                        <a:t>roer</a:t>
                      </a:r>
                      <a:r>
                        <a:rPr lang="en-US" sz="1800" dirty="0">
                          <a:effectLst/>
                          <a:latin typeface="Calibri"/>
                          <a:ea typeface="Calibri"/>
                          <a:cs typeface="Times New Roman"/>
                        </a:rPr>
                        <a:t>”</a:t>
                      </a:r>
                      <a:endParaRPr lang="es-CO"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Props1.xml><?xml version="1.0" encoding="utf-8"?>
<ds:datastoreItem xmlns:ds="http://schemas.openxmlformats.org/officeDocument/2006/customXml" ds:itemID="{77FFB355-EEBE-45DC-91E4-FC9E2F4497CC}"/>
</file>

<file path=customXml/itemProps2.xml><?xml version="1.0" encoding="utf-8"?>
<ds:datastoreItem xmlns:ds="http://schemas.openxmlformats.org/officeDocument/2006/customXml" ds:itemID="{0F04C37E-2C41-43D9-9FD0-75BE864D602F}"/>
</file>

<file path=customXml/itemProps3.xml><?xml version="1.0" encoding="utf-8"?>
<ds:datastoreItem xmlns:ds="http://schemas.openxmlformats.org/officeDocument/2006/customXml" ds:itemID="{1E02139D-11CE-4B8F-BCD3-D231218D8608}"/>
</file>

<file path=docProps/app.xml><?xml version="1.0" encoding="utf-8"?>
<Properties xmlns="http://schemas.openxmlformats.org/officeDocument/2006/extended-properties" xmlns:vt="http://schemas.openxmlformats.org/officeDocument/2006/docPropsVTypes">
  <Template>Concourse</Template>
  <TotalTime>569</TotalTime>
  <Words>448</Words>
  <Application>Microsoft Office PowerPoint</Application>
  <PresentationFormat>Presentación en pantalla (4:3)</PresentationFormat>
  <Paragraphs>31</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Concurrencia</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PORTATIL</cp:lastModifiedBy>
  <cp:revision>95</cp:revision>
  <dcterms:created xsi:type="dcterms:W3CDTF">2009-03-25T12:49:46Z</dcterms:created>
  <dcterms:modified xsi:type="dcterms:W3CDTF">2011-07-05T17:03:42Z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